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6" r:id="rId3"/>
  </p:sldMasterIdLst>
  <p:notesMasterIdLst>
    <p:notesMasterId r:id="rId26"/>
  </p:notesMasterIdLst>
  <p:sldIdLst>
    <p:sldId id="285" r:id="rId4"/>
    <p:sldId id="290" r:id="rId5"/>
    <p:sldId id="267" r:id="rId6"/>
    <p:sldId id="264" r:id="rId7"/>
    <p:sldId id="269" r:id="rId8"/>
    <p:sldId id="271" r:id="rId9"/>
    <p:sldId id="272" r:id="rId10"/>
    <p:sldId id="266" r:id="rId11"/>
    <p:sldId id="274" r:id="rId12"/>
    <p:sldId id="275" r:id="rId13"/>
    <p:sldId id="278" r:id="rId14"/>
    <p:sldId id="279" r:id="rId15"/>
    <p:sldId id="280" r:id="rId16"/>
    <p:sldId id="281" r:id="rId17"/>
    <p:sldId id="293" r:id="rId18"/>
    <p:sldId id="277" r:id="rId19"/>
    <p:sldId id="294" r:id="rId20"/>
    <p:sldId id="295" r:id="rId21"/>
    <p:sldId id="296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349" autoAdjust="0"/>
  </p:normalViewPr>
  <p:slideViewPr>
    <p:cSldViewPr>
      <p:cViewPr>
        <p:scale>
          <a:sx n="75" d="100"/>
          <a:sy n="75" d="100"/>
        </p:scale>
        <p:origin x="-1002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95FED-E323-42B1-BFB6-7B12E5EC6F7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813C4-ADA0-4810-9B51-AF3623ADB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256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813C4-ADA0-4810-9B51-AF3623ADB14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813C4-ADA0-4810-9B51-AF3623ADB14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lovelyanimals016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941888"/>
            <a:ext cx="19145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17688"/>
            <a:ext cx="48244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school2106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62425"/>
            <a:ext cx="181133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 descr="lovelyanimals014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775" y="4760913"/>
            <a:ext cx="23653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26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781300"/>
            <a:ext cx="10763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 descr="0_93dc6_762b015b_X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805488"/>
            <a:ext cx="442753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2" descr="0_93dc6_762b015b_X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805488"/>
            <a:ext cx="442753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 descr="0_93dc6_762b015b_X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975" y="5805488"/>
            <a:ext cx="44291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4" descr="lovelyanimals087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300663"/>
            <a:ext cx="1373187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5" descr="lovelyanimals086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1588" y="4724400"/>
            <a:ext cx="15224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4" descr="http://allforchildren.ru/pictures/sun2/sun08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3" name="Рисунок 17" descr="sun087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2763" y="-106363"/>
            <a:ext cx="2359025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C3CDC-2726-4DB1-AA43-483A3F402B3F}" type="datetimeFigureOut">
              <a:rPr lang="ru-RU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CCEC3-DC88-4B60-91BF-21B3D7F983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1670810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ej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76700"/>
            <a:ext cx="292417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lovelyanimals087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3C3BA-183A-4F7B-A0CA-71CEB97CC4F1}" type="datetimeFigureOut">
              <a:rPr lang="ru-RU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6862C-2DFE-4899-99A0-48B9EECF0C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5294855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ej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975" y="3860800"/>
            <a:ext cx="23987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lovelyanimals087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0313" y="5084763"/>
            <a:ext cx="156368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BFD38-D6B1-4E0E-86B2-993D33616D57}" type="datetimeFigureOut">
              <a:rPr lang="ru-RU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E94A5-7760-48E7-98A8-DEB00A596A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3812556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ej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76700"/>
            <a:ext cx="23923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lovelyanimals087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4872E-9102-4F60-A7D1-1DC8CF667503}" type="datetimeFigureOut">
              <a:rPr lang="ru-RU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762E9-9243-4ACB-BDAB-2887425838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2476542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lovelyanimals016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941888"/>
            <a:ext cx="19145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17688"/>
            <a:ext cx="48244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school2106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62425"/>
            <a:ext cx="181133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 descr="lovelyanimals014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775" y="4760913"/>
            <a:ext cx="23653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26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781300"/>
            <a:ext cx="10763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 descr="0_93dc6_762b015b_X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805488"/>
            <a:ext cx="442753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2" descr="0_93dc6_762b015b_X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805488"/>
            <a:ext cx="442753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 descr="0_93dc6_762b015b_X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975" y="5805488"/>
            <a:ext cx="44291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4" descr="lovelyanimals087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300663"/>
            <a:ext cx="1373187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5" descr="lovelyanimals086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1588" y="4724400"/>
            <a:ext cx="15224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4" descr="http://allforchildren.ru/pictures/sun2/sun08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3" name="Рисунок 17" descr="sun087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2763" y="-106363"/>
            <a:ext cx="2359025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C3CDC-2726-4DB1-AA43-483A3F402B3F}" type="datetimeFigureOut">
              <a:rPr lang="ru-RU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CCEC3-DC88-4B60-91BF-21B3D7F983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1670810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ej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76700"/>
            <a:ext cx="292417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lovelyanimals087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3C3BA-183A-4F7B-A0CA-71CEB97CC4F1}" type="datetimeFigureOut">
              <a:rPr lang="ru-RU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6862C-2DFE-4899-99A0-48B9EECF0C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5294855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ej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975" y="3860800"/>
            <a:ext cx="23987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lovelyanimals087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0313" y="5084763"/>
            <a:ext cx="156368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BFD38-D6B1-4E0E-86B2-993D33616D57}" type="datetimeFigureOut">
              <a:rPr lang="ru-RU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E94A5-7760-48E7-98A8-DEB00A596A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3812556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ej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76700"/>
            <a:ext cx="23923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lovelyanimals087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4872E-9102-4F60-A7D1-1DC8CF667503}" type="datetimeFigureOut">
              <a:rPr lang="ru-RU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762E9-9243-4ACB-BDAB-2887425838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2476542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bg1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D8B70D-17CA-4DC6-8CA2-C6D2059314B4}" type="datetimeFigureOut">
              <a:rPr lang="ru-RU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F89"/>
                </a:solidFill>
                <a:latin typeface="Times New Roman" panose="02020603050405020304" pitchFamily="18" charset="0"/>
              </a:defRPr>
            </a:lvl1pPr>
          </a:lstStyle>
          <a:p>
            <a:fld id="{48E92989-75FA-4FF3-9EFA-B0DCF26582D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ransition spd="med"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bg1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D8B70D-17CA-4DC6-8CA2-C6D2059314B4}" type="datetimeFigureOut">
              <a:rPr lang="ru-RU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F89"/>
                </a:solidFill>
                <a:latin typeface="Times New Roman" panose="02020603050405020304" pitchFamily="18" charset="0"/>
              </a:defRPr>
            </a:lvl1pPr>
          </a:lstStyle>
          <a:p>
            <a:fld id="{48E92989-75FA-4FF3-9EFA-B0DCF26582D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ransition spd="med"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8f1aa675c8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632" y="0"/>
            <a:ext cx="1026063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0800000" flipV="1">
            <a:off x="2483768" y="332656"/>
            <a:ext cx="6324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 smtClean="0">
                <a:ln/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3200" b="1" dirty="0" smtClean="0">
                <a:ln/>
                <a:latin typeface="Times New Roman" pitchFamily="18" charset="0"/>
                <a:cs typeface="Times New Roman" pitchFamily="18" charset="0"/>
              </a:rPr>
              <a:t> технологии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/>
                <a:latin typeface="Times New Roman" pitchFamily="18" charset="0"/>
                <a:cs typeface="Times New Roman" pitchFamily="18" charset="0"/>
              </a:rPr>
              <a:t>в дошкольном образовательном учреждении</a:t>
            </a:r>
            <a:endParaRPr lang="ru-RU" sz="3200" b="1" dirty="0">
              <a:ln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581400"/>
            <a:ext cx="4176464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ts val="2500"/>
              </a:lnSpc>
              <a:buFont typeface="Arial" panose="020B0604020202020204" pitchFamily="34" charset="0"/>
              <a:buNone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Клименко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О.В.</a:t>
            </a:r>
          </a:p>
          <a:p>
            <a:pPr algn="just" eaLnBrk="1" hangingPunct="1">
              <a:lnSpc>
                <a:spcPts val="2500"/>
              </a:lnSpc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Инструктор по физической культуре</a:t>
            </a:r>
          </a:p>
          <a:p>
            <a:pPr algn="ctr" eaLnBrk="1" hangingPunct="1">
              <a:lnSpc>
                <a:spcPts val="2500"/>
              </a:lnSpc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МКДОУ «Детский сад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г.Фатежа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«Золотой ключик»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692150"/>
            <a:ext cx="842486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66"/>
                </a:solidFill>
              </a:rPr>
              <a:t>Дыхательная гимнастика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" name="Picture 4" descr="http://galerey-room.ru/images/202439_13842770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800600"/>
            <a:ext cx="914444" cy="914444"/>
          </a:xfrm>
          <a:prstGeom prst="rect">
            <a:avLst/>
          </a:prstGeom>
          <a:noFill/>
        </p:spPr>
      </p:pic>
      <p:pic>
        <p:nvPicPr>
          <p:cNvPr id="3074" name="Picture 2" descr="C:\Users\User\Desktop\нестанд.оборуд\февр\100MSDCF\DSC07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736"/>
            <a:ext cx="3071834" cy="2133599"/>
          </a:xfrm>
          <a:prstGeom prst="rect">
            <a:avLst/>
          </a:prstGeom>
          <a:noFill/>
        </p:spPr>
      </p:pic>
      <p:pic>
        <p:nvPicPr>
          <p:cNvPr id="4098" name="Picture 2" descr="C:\Users\User\Desktop\нестанд.оборуд\100MSDCF\DSC076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143380"/>
            <a:ext cx="2786081" cy="2514600"/>
          </a:xfrm>
          <a:prstGeom prst="rect">
            <a:avLst/>
          </a:prstGeom>
          <a:noFill/>
        </p:spPr>
      </p:pic>
      <p:pic>
        <p:nvPicPr>
          <p:cNvPr id="4099" name="Picture 3" descr="C:\Users\User\Desktop\нестанд.оборуд\100MSDCF\DSC076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357298"/>
            <a:ext cx="2744778" cy="2286000"/>
          </a:xfrm>
          <a:prstGeom prst="rect">
            <a:avLst/>
          </a:prstGeom>
          <a:noFill/>
        </p:spPr>
      </p:pic>
      <p:pic>
        <p:nvPicPr>
          <p:cNvPr id="20481" name="Picture 1" descr="F:\фотро релакс\DSC062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143380"/>
            <a:ext cx="2743195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692150"/>
            <a:ext cx="842486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66"/>
                </a:solidFill>
              </a:rPr>
              <a:t>Гимнастика для глаз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" name="Picture 4" descr="http://galerey-room.ru/images/202439_13842770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800600"/>
            <a:ext cx="914444" cy="914444"/>
          </a:xfrm>
          <a:prstGeom prst="rect">
            <a:avLst/>
          </a:prstGeom>
          <a:noFill/>
        </p:spPr>
      </p:pic>
      <p:pic>
        <p:nvPicPr>
          <p:cNvPr id="5122" name="Picture 2" descr="C:\Users\User\Desktop\нестанд.оборуд\февр\100MSDCF\DSC07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285860"/>
            <a:ext cx="4143404" cy="2821577"/>
          </a:xfrm>
          <a:prstGeom prst="rect">
            <a:avLst/>
          </a:prstGeom>
          <a:noFill/>
        </p:spPr>
      </p:pic>
      <p:pic>
        <p:nvPicPr>
          <p:cNvPr id="3074" name="Picture 2" descr="C:\Users\User\Desktop\нестанд.оборуд\февр\100MSDCF\DSC076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267200"/>
            <a:ext cx="5016137" cy="2440577"/>
          </a:xfrm>
          <a:prstGeom prst="rect">
            <a:avLst/>
          </a:prstGeom>
          <a:noFill/>
        </p:spPr>
      </p:pic>
      <p:pic>
        <p:nvPicPr>
          <p:cNvPr id="1026" name="Picture 2" descr="C:\Users\User\Desktop\DSC080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357298"/>
            <a:ext cx="4222762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+mn-lt"/>
              </a:rPr>
              <a:t>Гимнастика после сна</a:t>
            </a:r>
            <a:endParaRPr lang="ru-RU" sz="3200" b="1" dirty="0">
              <a:latin typeface="+mn-lt"/>
            </a:endParaRPr>
          </a:p>
        </p:txBody>
      </p:sp>
      <p:pic>
        <p:nvPicPr>
          <p:cNvPr id="3" name="Picture 4" descr="http://galerey-room.ru/images/202439_13842770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800600"/>
            <a:ext cx="914444" cy="914444"/>
          </a:xfrm>
          <a:prstGeom prst="rect">
            <a:avLst/>
          </a:prstGeom>
          <a:noFill/>
        </p:spPr>
      </p:pic>
      <p:pic>
        <p:nvPicPr>
          <p:cNvPr id="4098" name="Picture 2" descr="C:\Users\User\Desktop\фото досуги\зарядка в кроватке\DSC06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3810000" cy="2895600"/>
          </a:xfrm>
          <a:prstGeom prst="rect">
            <a:avLst/>
          </a:prstGeom>
          <a:noFill/>
        </p:spPr>
      </p:pic>
      <p:pic>
        <p:nvPicPr>
          <p:cNvPr id="4099" name="Picture 3" descr="C:\Users\User\Desktop\фото досуги\зарядка в кроватке\DSC069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214818"/>
            <a:ext cx="3990988" cy="2414582"/>
          </a:xfrm>
          <a:prstGeom prst="rect">
            <a:avLst/>
          </a:prstGeom>
          <a:noFill/>
        </p:spPr>
      </p:pic>
      <p:pic>
        <p:nvPicPr>
          <p:cNvPr id="4100" name="Picture 4" descr="C:\Users\User\Desktop\физо\фото досуги - копия\зарядка в кроватке\DSC069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295400"/>
            <a:ext cx="3524248" cy="2643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02963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152400"/>
            <a:ext cx="84248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66"/>
                </a:solidFill>
              </a:rPr>
              <a:t>Оздоровительная гимнастика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" name="Picture 4" descr="http://galerey-room.ru/images/202439_13842770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638800"/>
            <a:ext cx="914444" cy="914444"/>
          </a:xfrm>
          <a:prstGeom prst="rect">
            <a:avLst/>
          </a:prstGeom>
          <a:noFill/>
        </p:spPr>
      </p:pic>
      <p:pic>
        <p:nvPicPr>
          <p:cNvPr id="5122" name="Picture 2" descr="D:\всё Д.САД\фото2015 сад\DSC03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571612"/>
            <a:ext cx="3109906" cy="2514599"/>
          </a:xfrm>
          <a:prstGeom prst="rect">
            <a:avLst/>
          </a:prstGeom>
          <a:noFill/>
        </p:spPr>
      </p:pic>
      <p:pic>
        <p:nvPicPr>
          <p:cNvPr id="5123" name="Picture 3" descr="C:\Users\User\Desktop\физо\фото кружок 2017\DSC065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500570"/>
            <a:ext cx="3124200" cy="2209800"/>
          </a:xfrm>
          <a:prstGeom prst="rect">
            <a:avLst/>
          </a:prstGeom>
          <a:noFill/>
        </p:spPr>
      </p:pic>
      <p:pic>
        <p:nvPicPr>
          <p:cNvPr id="5124" name="Picture 4" descr="C:\Users\User\Desktop\физо\фото кружок\DSC028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500570"/>
            <a:ext cx="3124200" cy="2209800"/>
          </a:xfrm>
          <a:prstGeom prst="rect">
            <a:avLst/>
          </a:prstGeom>
          <a:noFill/>
        </p:spPr>
      </p:pic>
      <p:pic>
        <p:nvPicPr>
          <p:cNvPr id="5125" name="Picture 5" descr="C:\Users\User\Desktop\физо\фото кружок\DSC036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1524000"/>
            <a:ext cx="38100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228600"/>
            <a:ext cx="84248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66"/>
                </a:solidFill>
              </a:rPr>
              <a:t>Подвижные и спортивные игры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" name="Picture 4" descr="http://galerey-room.ru/images/202439_13842770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486400"/>
            <a:ext cx="914444" cy="914444"/>
          </a:xfrm>
          <a:prstGeom prst="rect">
            <a:avLst/>
          </a:prstGeom>
          <a:noFill/>
        </p:spPr>
      </p:pic>
      <p:pic>
        <p:nvPicPr>
          <p:cNvPr id="6146" name="Picture 2" descr="C:\Users\User\Desktop\физо\фото д.с 2016-2017\фото спорт\DSC05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1420" y="1676400"/>
            <a:ext cx="3635380" cy="2181228"/>
          </a:xfrm>
          <a:prstGeom prst="rect">
            <a:avLst/>
          </a:prstGeom>
          <a:noFill/>
        </p:spPr>
      </p:pic>
      <p:pic>
        <p:nvPicPr>
          <p:cNvPr id="6147" name="Picture 3" descr="C:\Users\User\Desktop\физо\фото для печати\DSC06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643446"/>
            <a:ext cx="2955468" cy="2081210"/>
          </a:xfrm>
          <a:prstGeom prst="rect">
            <a:avLst/>
          </a:prstGeom>
          <a:noFill/>
        </p:spPr>
      </p:pic>
      <p:pic>
        <p:nvPicPr>
          <p:cNvPr id="6148" name="Picture 4" descr="C:\Users\User\Desktop\физо\фото для печати\DSC_1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1643050"/>
            <a:ext cx="3228972" cy="2228848"/>
          </a:xfrm>
          <a:prstGeom prst="rect">
            <a:avLst/>
          </a:prstGeom>
          <a:noFill/>
        </p:spPr>
      </p:pic>
      <p:pic>
        <p:nvPicPr>
          <p:cNvPr id="6149" name="Picture 5" descr="C:\Users\User\Desktop\физо\фото досуги - копия\виды спо.гр3\DSC067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4643446"/>
            <a:ext cx="3581400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latin typeface="+mn-lt"/>
              </a:rPr>
              <a:t>Релаксация</a:t>
            </a:r>
            <a:endParaRPr lang="ru-RU" sz="3200" b="1" dirty="0">
              <a:latin typeface="+mn-lt"/>
            </a:endParaRPr>
          </a:p>
        </p:txBody>
      </p:sp>
      <p:pic>
        <p:nvPicPr>
          <p:cNvPr id="1026" name="Picture 2" descr="F:\фотро релакс\DSC_11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3643338" cy="3143272"/>
          </a:xfrm>
          <a:prstGeom prst="rect">
            <a:avLst/>
          </a:prstGeom>
          <a:noFill/>
        </p:spPr>
      </p:pic>
      <p:pic>
        <p:nvPicPr>
          <p:cNvPr id="1027" name="Picture 3" descr="F:\фотро релакс\DSC_1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14488"/>
            <a:ext cx="2714644" cy="3357586"/>
          </a:xfrm>
          <a:prstGeom prst="rect">
            <a:avLst/>
          </a:prstGeom>
          <a:noFill/>
        </p:spPr>
      </p:pic>
      <p:pic>
        <p:nvPicPr>
          <p:cNvPr id="3" name="Picture 2" descr="C:\Users\User\Desktop\фото В.Г\Новая папка (2)\DSC08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857760"/>
            <a:ext cx="3016071" cy="1696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0928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 smtClean="0">
                <a:latin typeface="+mn-lt"/>
              </a:rPr>
              <a:t>Самомассаж</a:t>
            </a:r>
            <a:endParaRPr lang="ru-RU" sz="3200" b="1" dirty="0">
              <a:latin typeface="+mn-lt"/>
            </a:endParaRPr>
          </a:p>
        </p:txBody>
      </p:sp>
      <p:pic>
        <p:nvPicPr>
          <p:cNvPr id="3" name="Picture 4" descr="http://galerey-room.ru/images/202439_13842770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876800"/>
            <a:ext cx="914444" cy="914444"/>
          </a:xfrm>
          <a:prstGeom prst="rect">
            <a:avLst/>
          </a:prstGeom>
          <a:noFill/>
        </p:spPr>
      </p:pic>
      <p:pic>
        <p:nvPicPr>
          <p:cNvPr id="3074" name="Picture 2" descr="D:\всё Д.САД\фото2015 сад\DSC03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3581400" cy="2705100"/>
          </a:xfrm>
          <a:prstGeom prst="rect">
            <a:avLst/>
          </a:prstGeom>
          <a:noFill/>
        </p:spPr>
      </p:pic>
      <p:pic>
        <p:nvPicPr>
          <p:cNvPr id="4098" name="Picture 2" descr="C:\Users\User\Desktop\нестанд.оборуд\февр\100MSDCF\DSC076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581400"/>
            <a:ext cx="4495800" cy="2820987"/>
          </a:xfrm>
          <a:prstGeom prst="rect">
            <a:avLst/>
          </a:prstGeom>
          <a:noFill/>
        </p:spPr>
      </p:pic>
      <p:pic>
        <p:nvPicPr>
          <p:cNvPr id="2050" name="Picture 2" descr="C:\Users\User\Desktop\нестанд.оборуд\100MSDCF\DSC076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524000"/>
            <a:ext cx="3962400" cy="224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02963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+mn-lt"/>
              </a:rPr>
              <a:t>Занятия с использованием нестандартного оборудования</a:t>
            </a:r>
            <a:endParaRPr lang="ru-RU" sz="3200" dirty="0">
              <a:latin typeface="+mn-lt"/>
            </a:endParaRPr>
          </a:p>
        </p:txBody>
      </p:sp>
      <p:pic>
        <p:nvPicPr>
          <p:cNvPr id="4" name="Содержимое 3" descr="DSC067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3514814" cy="197708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3407252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077072"/>
            <a:ext cx="4279645" cy="240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3130772" cy="176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3767656" cy="211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293096"/>
            <a:ext cx="4023651" cy="226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3898857" cy="219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8"/>
            <a:ext cx="2871675" cy="161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17032"/>
            <a:ext cx="36724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429000"/>
            <a:ext cx="3492896" cy="261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 rot="10800000" flipV="1">
            <a:off x="1000100" y="2025231"/>
            <a:ext cx="73581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28728" y="214291"/>
            <a:ext cx="7429552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«Забота о здоровье — это важнейший труд воспитателя. От    жизнерадостности, бодрости детей зависит их духовная жизнь, мировоззрение, умственное развитие, прочность знаний, вера в свои силы»</a:t>
            </a:r>
          </a:p>
          <a:p>
            <a:pPr marL="0" marR="0" lvl="0" indent="5397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Василий Александрович Сухомлинский     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997839"/>
            <a:ext cx="85725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ФГОС ДО представляет собой совокупность обязательных требований к дошкольному образованию и направлен на решение нескольких задач, главная из которых – </a:t>
            </a:r>
          </a:p>
          <a:p>
            <a:pPr algn="ctr"/>
            <a:r>
              <a:rPr lang="ru-RU" sz="2800" b="1" i="1" u="sng" dirty="0" smtClean="0"/>
              <a:t>охрана и укрепление физического и психического здоровья детей, в том числе </a:t>
            </a:r>
          </a:p>
          <a:p>
            <a:pPr lvl="0" algn="ctr"/>
            <a:r>
              <a:rPr lang="ru-RU" sz="2800" b="1" i="1" u="sng" dirty="0" smtClean="0"/>
              <a:t>их эмоционального благополучия.</a:t>
            </a:r>
            <a:endParaRPr lang="ru-RU" sz="2800" b="1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1336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000066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000066"/>
                </a:solidFill>
                <a:latin typeface="+mn-lt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28601"/>
            <a:ext cx="8534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Взаимодействие с родителями и воспитателями</a:t>
            </a:r>
            <a:r>
              <a:rPr lang="ru-RU" sz="2000" b="1" dirty="0" smtClean="0"/>
              <a:t>.</a:t>
            </a:r>
          </a:p>
          <a:p>
            <a:r>
              <a:rPr lang="ru-RU" sz="2000" dirty="0" smtClean="0"/>
              <a:t>Приобщение к физкультурным массовым мероприятиям, </a:t>
            </a:r>
          </a:p>
          <a:p>
            <a:r>
              <a:rPr lang="ru-RU" sz="2000" dirty="0" smtClean="0"/>
              <a:t>проходящих в ДОУ.</a:t>
            </a:r>
          </a:p>
          <a:p>
            <a:r>
              <a:rPr lang="ru-RU" sz="2000" dirty="0" smtClean="0"/>
              <a:t>Информационные стенды в каждой возрастной группе, освящающие вопросы оздоровления детей, приобщения к здоровому образу жизни, советы и рекомендации, конкурсы.</a:t>
            </a:r>
          </a:p>
          <a:p>
            <a:r>
              <a:rPr lang="ru-RU" sz="2000" dirty="0" smtClean="0"/>
              <a:t>Консультации и беседы по  вопросам </a:t>
            </a:r>
            <a:r>
              <a:rPr lang="ru-RU" sz="2000" dirty="0" err="1" smtClean="0"/>
              <a:t>здоровьесбережения</a:t>
            </a:r>
            <a:r>
              <a:rPr lang="ru-RU" sz="2000" dirty="0" smtClean="0"/>
              <a:t>.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pPr algn="ctr"/>
            <a:endParaRPr lang="ru-RU" sz="2000" b="1" dirty="0"/>
          </a:p>
        </p:txBody>
      </p:sp>
      <p:pic>
        <p:nvPicPr>
          <p:cNvPr id="5" name="Picture 4" descr="http://galerey-room.ru/images/202439_13842770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181600"/>
            <a:ext cx="914444" cy="914444"/>
          </a:xfrm>
          <a:prstGeom prst="rect">
            <a:avLst/>
          </a:prstGeom>
          <a:noFill/>
        </p:spPr>
      </p:pic>
      <p:pic>
        <p:nvPicPr>
          <p:cNvPr id="1028" name="Picture 4" descr="C:\Users\User\Desktop\нестанд.оборуд\100MSDCF\DSC075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667000"/>
            <a:ext cx="3200400" cy="1790700"/>
          </a:xfrm>
          <a:prstGeom prst="rect">
            <a:avLst/>
          </a:prstGeom>
          <a:noFill/>
        </p:spPr>
      </p:pic>
      <p:pic>
        <p:nvPicPr>
          <p:cNvPr id="4" name="Picture 2" descr="C:\Users\User\Desktop\фото досуги\ма.па.я-сп.семья\DSC05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636912"/>
            <a:ext cx="3124200" cy="1981200"/>
          </a:xfrm>
          <a:prstGeom prst="rect">
            <a:avLst/>
          </a:prstGeom>
          <a:noFill/>
        </p:spPr>
      </p:pic>
      <p:pic>
        <p:nvPicPr>
          <p:cNvPr id="6" name="Picture 2" descr="C:\Users\User\Desktop\нестанд.оборуд\100MSDCF\DSC075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786322"/>
            <a:ext cx="3048000" cy="1766878"/>
          </a:xfrm>
          <a:prstGeom prst="rect">
            <a:avLst/>
          </a:prstGeom>
          <a:noFill/>
        </p:spPr>
      </p:pic>
      <p:pic>
        <p:nvPicPr>
          <p:cNvPr id="1027" name="Picture 3" descr="C:\Users\User\Desktop\нестанд.оборуд\100MSDCF\DSC076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4786322"/>
            <a:ext cx="3041650" cy="180497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2852936"/>
            <a:ext cx="331236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302963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381000"/>
            <a:ext cx="8077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</a:rPr>
              <a:t>Вывод</a:t>
            </a:r>
          </a:p>
          <a:p>
            <a:r>
              <a:rPr lang="ru-RU" b="1" dirty="0" smtClean="0">
                <a:solidFill>
                  <a:srgbClr val="000066"/>
                </a:solidFill>
              </a:rPr>
              <a:t>Применение в работе ДОУ здоровьесберегающих педагогических технологий повышает результативность воспитательно-образовательного процесса, формирует у педагогов и родителей ценностные ориентации, направленные на сохранение и укрепление здоровья воспитанников.</a:t>
            </a:r>
            <a:br>
              <a:rPr lang="ru-RU" b="1" dirty="0" smtClean="0">
                <a:solidFill>
                  <a:srgbClr val="000066"/>
                </a:solidFill>
              </a:rPr>
            </a:br>
            <a:r>
              <a:rPr lang="ru-RU" b="1" dirty="0" smtClean="0">
                <a:solidFill>
                  <a:srgbClr val="000066"/>
                </a:solidFill>
              </a:rPr>
              <a:t/>
            </a:r>
            <a:br>
              <a:rPr lang="ru-RU" b="1" dirty="0" smtClean="0">
                <a:solidFill>
                  <a:srgbClr val="000066"/>
                </a:solidFill>
              </a:rPr>
            </a:br>
            <a:endParaRPr lang="ru-RU" dirty="0"/>
          </a:p>
        </p:txBody>
      </p:sp>
      <p:pic>
        <p:nvPicPr>
          <p:cNvPr id="4" name="Picture 4" descr="http://galerey-room.ru/images/202439_13842770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800600"/>
            <a:ext cx="914444" cy="914444"/>
          </a:xfrm>
          <a:prstGeom prst="rect">
            <a:avLst/>
          </a:prstGeom>
          <a:noFill/>
        </p:spPr>
      </p:pic>
      <p:pic>
        <p:nvPicPr>
          <p:cNvPr id="6146" name="Picture 2" descr="D:\всё Д.САД\фото 2016-2017\м.п.я-спорт.семья\DSC05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819400"/>
            <a:ext cx="47244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000" b="1" dirty="0"/>
          </a:p>
        </p:txBody>
      </p:sp>
      <p:pic>
        <p:nvPicPr>
          <p:cNvPr id="4" name="Picture 4" descr="http://galerey-room.ru/images/202439_13842770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556" y="5410200"/>
            <a:ext cx="914444" cy="914444"/>
          </a:xfrm>
          <a:prstGeom prst="rect">
            <a:avLst/>
          </a:prstGeom>
          <a:noFill/>
        </p:spPr>
      </p:pic>
      <p:pic>
        <p:nvPicPr>
          <p:cNvPr id="3074" name="Picture 2" descr="C:\Users\User\Desktop\DSC_1879.MOV_snapshot_00.01_[2017.03.27_22.01.05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0928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galerey-room.ru/images/202439_13842770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800600"/>
            <a:ext cx="914400" cy="914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228601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42852"/>
            <a:ext cx="780576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 </a:t>
            </a:r>
            <a:r>
              <a:rPr lang="ru-RU" sz="2400" b="1" dirty="0" smtClean="0"/>
              <a:t>Актуальность использования </a:t>
            </a:r>
          </a:p>
          <a:p>
            <a:pPr algn="ctr"/>
            <a:r>
              <a:rPr lang="ru-RU" sz="2400" b="1" dirty="0" err="1" smtClean="0"/>
              <a:t>здоровьесберегающих</a:t>
            </a:r>
            <a:r>
              <a:rPr lang="ru-RU" sz="2400" b="1" dirty="0" smtClean="0"/>
              <a:t> технологий в ДОУ</a:t>
            </a:r>
          </a:p>
          <a:p>
            <a:endParaRPr lang="ru-RU" sz="2000" b="1" dirty="0" smtClean="0"/>
          </a:p>
          <a:p>
            <a:r>
              <a:rPr lang="ru-RU" sz="2000" dirty="0" smtClean="0"/>
              <a:t>Актуальность </a:t>
            </a:r>
            <a:r>
              <a:rPr lang="ru-RU" sz="2000" dirty="0" err="1" smtClean="0"/>
              <a:t>здоровьесберегающих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технологиий</a:t>
            </a:r>
            <a:r>
              <a:rPr lang="ru-RU" sz="2000" dirty="0" smtClean="0"/>
              <a:t> состоит в том, что жизнь в XXI веке ставит перед нами много новых проблем, среди которых самой актуальной на сегодняшний день является проблема сохранения здоровья, воспитание привычки к здоровому образу жизни.</a:t>
            </a:r>
          </a:p>
          <a:p>
            <a:endParaRPr lang="ru-RU" sz="2000" b="1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 descr="F:\ФОТКИ\DSC035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857760"/>
            <a:ext cx="2786082" cy="1714488"/>
          </a:xfrm>
          <a:prstGeom prst="rect">
            <a:avLst/>
          </a:prstGeom>
          <a:noFill/>
        </p:spPr>
      </p:pic>
      <p:pic>
        <p:nvPicPr>
          <p:cNvPr id="2" name="Picture 3" descr="F:\101D3100\DSC_00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0115" y="2857496"/>
            <a:ext cx="3456727" cy="178595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2928935"/>
            <a:ext cx="3059981" cy="178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galerey-room.ru/images/202439_13842770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5410200"/>
            <a:ext cx="914400" cy="91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49086" y="315686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Цель здоровьесберегающих технологий</a:t>
            </a:r>
          </a:p>
          <a:p>
            <a:r>
              <a:rPr lang="ru-RU" b="1" dirty="0" smtClean="0"/>
              <a:t>Применительно к ребёнку:</a:t>
            </a:r>
          </a:p>
          <a:p>
            <a:r>
              <a:rPr lang="ru-RU" dirty="0" smtClean="0"/>
              <a:t> Обеспечить дошкольнику возможность сохранения здоровья, сформировать у него необходимые знания, умения и навыки  по здоровому образу жизни, научить использовать полученные знания в повседневной жизни.</a:t>
            </a:r>
          </a:p>
          <a:p>
            <a:r>
              <a:rPr lang="ru-RU" b="1" dirty="0" smtClean="0"/>
              <a:t>Применительно к взрослому:</a:t>
            </a:r>
          </a:p>
          <a:p>
            <a:r>
              <a:rPr lang="ru-RU" dirty="0" smtClean="0"/>
              <a:t>Привлечение родителей и воспитателей к сотрудничеству по формированию здорового образа жизни.</a:t>
            </a:r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270928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2800" b="1" dirty="0" smtClean="0">
                <a:latin typeface="+mn-lt"/>
              </a:rPr>
              <a:t>Задачи по здоровьесбережению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 в детском саду по ФГОС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990600"/>
            <a:ext cx="8229600" cy="5211763"/>
          </a:xfrm>
        </p:spPr>
        <p:txBody>
          <a:bodyPr/>
          <a:lstStyle/>
          <a:p>
            <a:r>
              <a:rPr lang="ru-RU" sz="2000" dirty="0" smtClean="0"/>
              <a:t>Создание максимально благоприятных условий для физического развития детей.</a:t>
            </a:r>
          </a:p>
          <a:p>
            <a:r>
              <a:rPr lang="ru-RU" sz="2000" dirty="0" smtClean="0"/>
              <a:t>Сохранение здоровья детей и повышение двигательной активности и умственной работоспособности;</a:t>
            </a:r>
          </a:p>
          <a:p>
            <a:r>
              <a:rPr lang="ru-RU" sz="2000" dirty="0" smtClean="0"/>
              <a:t>Создание положительного эмоционального настроя и снятие </a:t>
            </a:r>
            <a:r>
              <a:rPr lang="ru-RU" sz="2000" dirty="0" err="1" smtClean="0"/>
              <a:t>психоэмоционального</a:t>
            </a:r>
            <a:r>
              <a:rPr lang="ru-RU" sz="2000" dirty="0" smtClean="0"/>
              <a:t> напряжения.</a:t>
            </a:r>
          </a:p>
          <a:p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2051" name="Picture 3" descr="C:\Users\User\Desktop\фото досуги\зимние заб.№3№1\DSC07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214686"/>
            <a:ext cx="2643206" cy="1285868"/>
          </a:xfrm>
          <a:prstGeom prst="rect">
            <a:avLst/>
          </a:prstGeom>
          <a:noFill/>
        </p:spPr>
      </p:pic>
      <p:pic>
        <p:nvPicPr>
          <p:cNvPr id="6" name="Picture 4" descr="http://galerey-room.ru/images/202439_13842770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5334000"/>
            <a:ext cx="914400" cy="914400"/>
          </a:xfrm>
          <a:prstGeom prst="rect">
            <a:avLst/>
          </a:prstGeom>
          <a:noFill/>
        </p:spPr>
      </p:pic>
      <p:pic>
        <p:nvPicPr>
          <p:cNvPr id="7" name="Picture 2" descr="F:\печать досуги янв\DSC075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071810"/>
            <a:ext cx="2365193" cy="1410788"/>
          </a:xfrm>
          <a:prstGeom prst="rect">
            <a:avLst/>
          </a:prstGeom>
          <a:noFill/>
        </p:spPr>
      </p:pic>
      <p:pic>
        <p:nvPicPr>
          <p:cNvPr id="4098" name="Picture 2" descr="F:\ФОТКИ\DSC082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929198"/>
            <a:ext cx="2436631" cy="1370605"/>
          </a:xfrm>
          <a:prstGeom prst="rect">
            <a:avLst/>
          </a:prstGeom>
          <a:noFill/>
        </p:spPr>
      </p:pic>
      <p:pic>
        <p:nvPicPr>
          <p:cNvPr id="4099" name="Picture 3" descr="F:\ФОТКИ\DSC082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4714884"/>
            <a:ext cx="2254066" cy="1625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0928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0"/>
            <a:ext cx="8424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srgbClr val="000066"/>
                </a:solidFill>
                <a:latin typeface="+mn-lt"/>
                <a:cs typeface="+mn-cs"/>
              </a:rPr>
              <a:t>Здоровьесберегающие</a:t>
            </a:r>
            <a:r>
              <a:rPr lang="ru-RU" sz="2400" b="1" dirty="0" smtClean="0">
                <a:solidFill>
                  <a:srgbClr val="000066"/>
                </a:solidFill>
              </a:rPr>
              <a:t> </a:t>
            </a:r>
            <a:r>
              <a:rPr lang="ru-RU" sz="2400" b="1" dirty="0" smtClean="0">
                <a:solidFill>
                  <a:srgbClr val="000066"/>
                </a:solidFill>
                <a:latin typeface="+mn-lt"/>
                <a:cs typeface="+mn-cs"/>
              </a:rPr>
              <a:t>технологии, используемые в воспитательно-образовательном процессе.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267200" y="2819400"/>
            <a:ext cx="1371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верх 3"/>
          <p:cNvSpPr/>
          <p:nvPr/>
        </p:nvSpPr>
        <p:spPr>
          <a:xfrm rot="4079931">
            <a:off x="6067902" y="2111826"/>
            <a:ext cx="499001" cy="15557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 rot="19257467">
            <a:off x="3691668" y="1544326"/>
            <a:ext cx="533400" cy="16574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 rot="17487374">
            <a:off x="3246636" y="2218564"/>
            <a:ext cx="519439" cy="16507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15932860">
            <a:off x="3204664" y="2956114"/>
            <a:ext cx="609600" cy="15713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10800000">
            <a:off x="4759595" y="4136593"/>
            <a:ext cx="563578" cy="9354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1682568">
            <a:off x="5353844" y="1667389"/>
            <a:ext cx="517162" cy="13278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21404673">
            <a:off x="4535561" y="1585749"/>
            <a:ext cx="533400" cy="12477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13056186">
            <a:off x="4024720" y="3848397"/>
            <a:ext cx="488901" cy="7108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5885855">
            <a:off x="5888072" y="3151813"/>
            <a:ext cx="559749" cy="11239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14480" y="928670"/>
            <a:ext cx="2057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Гимнастика для глаз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714744" y="785794"/>
            <a:ext cx="1828800" cy="8382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Утренняя гимнастика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 rot="156231">
            <a:off x="5591685" y="981748"/>
            <a:ext cx="2357454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Физкультурные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занятия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28662" y="1857364"/>
            <a:ext cx="2286000" cy="9144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Подвижные и спортивные игры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00100" y="3000372"/>
            <a:ext cx="19050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Самомассаж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928794" y="4429132"/>
            <a:ext cx="2571768" cy="8572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Оздоровительная гимнастика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214810" y="5143512"/>
            <a:ext cx="1928826" cy="838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Гимнастика после сна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010400" y="2143116"/>
            <a:ext cx="21336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Пальчиковая гимнастика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715140" y="3357562"/>
            <a:ext cx="21336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Дыхательная гимнастика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91000" y="3048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Виды </a:t>
            </a:r>
          </a:p>
          <a:p>
            <a:pPr algn="ctr"/>
            <a:r>
              <a:rPr lang="ru-RU" sz="1600" b="1" dirty="0" smtClean="0"/>
              <a:t>технологий</a:t>
            </a:r>
            <a:endParaRPr lang="ru-RU" sz="1600" b="1" dirty="0"/>
          </a:p>
        </p:txBody>
      </p:sp>
      <p:pic>
        <p:nvPicPr>
          <p:cNvPr id="24" name="Picture 4" descr="http://galerey-room.ru/images/202439_13842770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943600"/>
            <a:ext cx="914400" cy="914400"/>
          </a:xfrm>
          <a:prstGeom prst="rect">
            <a:avLst/>
          </a:prstGeom>
          <a:noFill/>
        </p:spPr>
      </p:pic>
      <p:sp>
        <p:nvSpPr>
          <p:cNvPr id="25" name="Стрелка вниз 24"/>
          <p:cNvSpPr/>
          <p:nvPr/>
        </p:nvSpPr>
        <p:spPr>
          <a:xfrm rot="18753361">
            <a:off x="5536899" y="3766293"/>
            <a:ext cx="571504" cy="1110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072198" y="4500570"/>
            <a:ext cx="1857388" cy="92869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6143636" y="478632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Релаксация</a:t>
            </a:r>
            <a:endParaRPr lang="ru-RU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+mn-lt"/>
              </a:rPr>
              <a:t>Утренняя гимнастика</a:t>
            </a:r>
            <a:endParaRPr lang="ru-RU" sz="3200" b="1" dirty="0">
              <a:latin typeface="+mn-lt"/>
            </a:endParaRPr>
          </a:p>
        </p:txBody>
      </p:sp>
      <p:pic>
        <p:nvPicPr>
          <p:cNvPr id="3" name="Picture 4" descr="http://galerey-room.ru/images/202439_13842770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876800"/>
            <a:ext cx="914400" cy="914400"/>
          </a:xfrm>
          <a:prstGeom prst="rect">
            <a:avLst/>
          </a:prstGeom>
          <a:noFill/>
        </p:spPr>
      </p:pic>
      <p:pic>
        <p:nvPicPr>
          <p:cNvPr id="1026" name="Picture 2" descr="C:\Users\User\Desktop\нестанд.оборуд\февр\100MSDCF\DSC07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3657600" cy="2628900"/>
          </a:xfrm>
          <a:prstGeom prst="rect">
            <a:avLst/>
          </a:prstGeom>
          <a:noFill/>
        </p:spPr>
      </p:pic>
      <p:pic>
        <p:nvPicPr>
          <p:cNvPr id="1027" name="Picture 3" descr="C:\Users\User\Desktop\нестанд.оборуд\февр\100MSDCF\DSC076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24000"/>
            <a:ext cx="3498850" cy="2590800"/>
          </a:xfrm>
          <a:prstGeom prst="rect">
            <a:avLst/>
          </a:prstGeom>
          <a:noFill/>
        </p:spPr>
      </p:pic>
      <p:pic>
        <p:nvPicPr>
          <p:cNvPr id="5" name="Picture 3" descr="C:\Users\User\Desktop\фото досуги\вот какие крепыши№1\DSC073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4191000"/>
            <a:ext cx="3581400" cy="2439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02963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galerey-room.ru/images/202439_13842770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724400"/>
            <a:ext cx="914400" cy="91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1524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Физкультурные занятия</a:t>
            </a:r>
            <a:endParaRPr lang="ru-RU" sz="3200" b="1" dirty="0"/>
          </a:p>
        </p:txBody>
      </p:sp>
      <p:pic>
        <p:nvPicPr>
          <p:cNvPr id="7170" name="Picture 2" descr="C:\Users\User\Desktop\физо\фото д.с 2016-2017\фото спорт\DSC064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928802"/>
            <a:ext cx="2743200" cy="1944687"/>
          </a:xfrm>
          <a:prstGeom prst="rect">
            <a:avLst/>
          </a:prstGeom>
          <a:noFill/>
        </p:spPr>
      </p:pic>
      <p:pic>
        <p:nvPicPr>
          <p:cNvPr id="7171" name="Picture 3" descr="C:\Users\User\Desktop\физо\фото для печати\DSC063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928802"/>
            <a:ext cx="3081337" cy="1905000"/>
          </a:xfrm>
          <a:prstGeom prst="rect">
            <a:avLst/>
          </a:prstGeom>
          <a:noFill/>
        </p:spPr>
      </p:pic>
      <p:pic>
        <p:nvPicPr>
          <p:cNvPr id="7172" name="Picture 4" descr="C:\Users\User\Desktop\физо\фото для печати\DSC065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4500570"/>
            <a:ext cx="3124200" cy="2097087"/>
          </a:xfrm>
          <a:prstGeom prst="rect">
            <a:avLst/>
          </a:prstGeom>
          <a:noFill/>
        </p:spPr>
      </p:pic>
      <p:pic>
        <p:nvPicPr>
          <p:cNvPr id="7173" name="Picture 5" descr="C:\Users\User\Desktop\физо\фото кружок 2017\DSC065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4500570"/>
            <a:ext cx="3429000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+mn-lt"/>
              </a:rPr>
              <a:t>Пальчиковая гимнастика</a:t>
            </a:r>
            <a:endParaRPr lang="ru-RU" sz="3200" b="1" dirty="0">
              <a:latin typeface="+mn-lt"/>
            </a:endParaRPr>
          </a:p>
        </p:txBody>
      </p:sp>
      <p:pic>
        <p:nvPicPr>
          <p:cNvPr id="4" name="Picture 4" descr="http://galerey-room.ru/images/202439_138427707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556" y="5410200"/>
            <a:ext cx="914444" cy="914444"/>
          </a:xfrm>
          <a:prstGeom prst="rect">
            <a:avLst/>
          </a:prstGeom>
          <a:noFill/>
        </p:spPr>
      </p:pic>
      <p:pic>
        <p:nvPicPr>
          <p:cNvPr id="2050" name="Picture 2" descr="C:\Users\User\Desktop\нестанд.оборуд\февр\100MSDCF\DSC07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3733800" cy="2897187"/>
          </a:xfrm>
          <a:prstGeom prst="rect">
            <a:avLst/>
          </a:prstGeom>
          <a:noFill/>
        </p:spPr>
      </p:pic>
      <p:pic>
        <p:nvPicPr>
          <p:cNvPr id="2052" name="Picture 4" descr="C:\Users\User\Desktop\нестанд.оборуд\февр\100MSDCF\DSC076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114800"/>
            <a:ext cx="3886200" cy="2592387"/>
          </a:xfrm>
          <a:prstGeom prst="rect">
            <a:avLst/>
          </a:prstGeom>
          <a:noFill/>
        </p:spPr>
      </p:pic>
      <p:pic>
        <p:nvPicPr>
          <p:cNvPr id="2053" name="Picture 5" descr="C:\Users\User\Desktop\нестанд.оборуд\февр\100MSDCF\DSC076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371600"/>
            <a:ext cx="433070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0928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НИВЕРСАЛЬНЫЙ ЕЖИКИ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УНИВЕРСАЛЬНЫЙ ЕЖИКИ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285</Words>
  <Application>Microsoft Office PowerPoint</Application>
  <PresentationFormat>Экран (4:3)</PresentationFormat>
  <Paragraphs>71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Office Theme</vt:lpstr>
      <vt:lpstr>УНИВЕРСАЛЬНЫЙ ЕЖИКИ</vt:lpstr>
      <vt:lpstr>1_УНИВЕРСАЛЬНЫЙ ЕЖИКИ</vt:lpstr>
      <vt:lpstr>Слайд 1</vt:lpstr>
      <vt:lpstr>Слайд 2</vt:lpstr>
      <vt:lpstr>Слайд 3</vt:lpstr>
      <vt:lpstr>Слайд 4</vt:lpstr>
      <vt:lpstr>Задачи по здоровьесбережению  в детском саду по ФГОС</vt:lpstr>
      <vt:lpstr>Слайд 6</vt:lpstr>
      <vt:lpstr>Утренняя гимнастика</vt:lpstr>
      <vt:lpstr>Слайд 8</vt:lpstr>
      <vt:lpstr>Пальчиковая гимнастика</vt:lpstr>
      <vt:lpstr>Слайд 10</vt:lpstr>
      <vt:lpstr>Слайд 11</vt:lpstr>
      <vt:lpstr>Гимнастика после сна</vt:lpstr>
      <vt:lpstr>Слайд 13</vt:lpstr>
      <vt:lpstr>Слайд 14</vt:lpstr>
      <vt:lpstr> Релаксация</vt:lpstr>
      <vt:lpstr>Самомассаж</vt:lpstr>
      <vt:lpstr>Занятия с использованием нестандартного оборудования</vt:lpstr>
      <vt:lpstr>Слайд 18</vt:lpstr>
      <vt:lpstr>Слайд 19</vt:lpstr>
      <vt:lpstr>  </vt:lpstr>
      <vt:lpstr>Слайд 21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113</cp:revision>
  <dcterms:created xsi:type="dcterms:W3CDTF">2017-02-07T18:08:18Z</dcterms:created>
  <dcterms:modified xsi:type="dcterms:W3CDTF">2020-09-03T19:07:27Z</dcterms:modified>
</cp:coreProperties>
</file>